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0" r:id="rId4"/>
    <p:sldId id="259" r:id="rId5"/>
    <p:sldId id="257" r:id="rId6"/>
    <p:sldId id="263" r:id="rId7"/>
    <p:sldId id="262" r:id="rId8"/>
    <p:sldId id="258" r:id="rId9"/>
    <p:sldId id="264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5f4c642156e1f6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5"/>
  </p:normalViewPr>
  <p:slideViewPr>
    <p:cSldViewPr snapToGrid="0">
      <p:cViewPr varScale="1">
        <p:scale>
          <a:sx n="92" d="100"/>
          <a:sy n="92" d="100"/>
        </p:scale>
        <p:origin x="64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1C558-4D58-4C67-7CD6-47848130C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B92558-85B7-D5BE-0D9C-26C829316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2866E0-032D-8DD0-32E1-60EA659E7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8005-F687-D843-9BB8-E31AF9630CF9}" type="datetimeFigureOut">
              <a:rPr lang="es-MX" smtClean="0"/>
              <a:t>14/03/2024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BA43A8-4D4E-B6E9-7EC7-1B6BFB2E1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D29617-7E69-41E3-C45C-496B2A0F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8F0-A71B-6D44-A679-5CAB9C38F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871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229B5-80A9-6AEB-06B5-F53D38C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D8F90B-33A0-9C4C-83F3-D09635C25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0F54D3-F381-D330-F573-84F168AB8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8005-F687-D843-9BB8-E31AF9630CF9}" type="datetimeFigureOut">
              <a:rPr lang="es-MX" smtClean="0"/>
              <a:t>14/03/2024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2BDE53-1C6B-D68A-9524-DB98F057E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DF7EB5-D3E2-6CD2-F124-DAD3406B5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8F0-A71B-6D44-A679-5CAB9C38F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535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A30DC2-98B6-B219-252A-BE941EB57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756519-3CE4-FE29-8EC9-5136F2E7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A59C37-5E08-A5C9-1D3D-265320EEF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8005-F687-D843-9BB8-E31AF9630CF9}" type="datetimeFigureOut">
              <a:rPr lang="es-MX" smtClean="0"/>
              <a:t>14/03/2024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61645-3F4D-6B23-841F-02D02D9E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F5D0F-85DF-D503-9818-8717AF06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8F0-A71B-6D44-A679-5CAB9C38F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748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74A83-1C2A-DFDD-AE60-19F0AC265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7A4207-C9DE-9CC2-3EC1-36C1B751F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C148A-78EE-B11C-4633-FBC47DF6D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8005-F687-D843-9BB8-E31AF9630CF9}" type="datetimeFigureOut">
              <a:rPr lang="es-MX" smtClean="0"/>
              <a:t>14/03/2024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4639C7-82E4-2F76-D13B-2363A33C7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2DF692-DA3B-E284-1394-293044F0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8F0-A71B-6D44-A679-5CAB9C38F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765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E7A5E-AEDC-93D5-303E-4822FDC29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013B45-84E4-9E5F-9B58-2D3E1E6B6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1D529-472B-7790-711B-D272C61D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8005-F687-D843-9BB8-E31AF9630CF9}" type="datetimeFigureOut">
              <a:rPr lang="es-MX" smtClean="0"/>
              <a:t>14/03/2024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EAF7EB-C552-DD53-EA8D-6C8AAB7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E27BFA-E78A-57ED-3AB2-C7CB4683A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8F0-A71B-6D44-A679-5CAB9C38F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907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73071-4E25-B0A0-64B2-1C5A1BE33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A9C7CD-D93F-E120-57EE-E980E5D8A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35F804-7472-117C-524D-603949AD5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3802ED-A964-60E0-7CC4-638CF7E24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8005-F687-D843-9BB8-E31AF9630CF9}" type="datetimeFigureOut">
              <a:rPr lang="es-MX" smtClean="0"/>
              <a:t>14/03/2024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8F912C-4DF4-21E0-58F3-375D3E919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8EA259-85A8-88D7-E7B9-BC33705A9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8F0-A71B-6D44-A679-5CAB9C38F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528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4D150-A063-96A0-3F3C-6213137F6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228162-3275-F078-7BCE-C142E732F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A02A0B-AC8B-B6F0-E5A4-6E586DE5C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A0D6A9-FE74-97B4-BC59-3481FF0C3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46E3426-790F-4915-F4EC-D4ABF53E3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0288967-F2B3-5CDA-51A3-26EE40A3A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8005-F687-D843-9BB8-E31AF9630CF9}" type="datetimeFigureOut">
              <a:rPr lang="es-MX" smtClean="0"/>
              <a:t>14/03/2024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26A4D8-748A-EAFF-E24A-7F2DEC25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E1B4F80-75EF-B11A-6F61-9B9F4974E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8F0-A71B-6D44-A679-5CAB9C38F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59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8EA82-9A95-E1F3-5B20-B4C0A1411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480AC6-9CA9-0562-F387-3C3C0051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8005-F687-D843-9BB8-E31AF9630CF9}" type="datetimeFigureOut">
              <a:rPr lang="es-MX" smtClean="0"/>
              <a:t>14/03/2024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8F12F4F-37B8-EF5D-564F-36C61B8A5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1D9D4E0-6595-55D2-1E27-A46D38CA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8F0-A71B-6D44-A679-5CAB9C38F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684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09B627C-1B9E-92C6-EAF5-FE38DC8AB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8005-F687-D843-9BB8-E31AF9630CF9}" type="datetimeFigureOut">
              <a:rPr lang="es-MX" smtClean="0"/>
              <a:t>14/03/2024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1217D00-84D3-1C17-6339-7C4C572BF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D754BB-9219-3383-BC8C-D7134C8A7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8F0-A71B-6D44-A679-5CAB9C38F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11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55511-D4A2-570E-7C51-D3B337973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E4D767-B6C3-8478-906D-1937BDC2C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C6DD83-5037-B0E9-A9C0-6634ED323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E3DF93-8795-039E-4D5A-88ABF2DA8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8005-F687-D843-9BB8-E31AF9630CF9}" type="datetimeFigureOut">
              <a:rPr lang="es-MX" smtClean="0"/>
              <a:t>14/03/2024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5E6277-F07B-6C79-0910-F53B074D2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85E43A-0567-A805-1AA1-32DA747E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8F0-A71B-6D44-A679-5CAB9C38F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370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C2D8A-F08D-2E5B-4909-B7ACDF44F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8BA338-D8AC-BC23-A17F-2A0D7BF41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E5BE74-5AA1-E437-17E9-987E94D99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5AE4E0-5108-5678-0917-8CF967EB8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8005-F687-D843-9BB8-E31AF9630CF9}" type="datetimeFigureOut">
              <a:rPr lang="es-MX" smtClean="0"/>
              <a:t>14/03/2024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513E43-54EB-9690-D768-E080B9EB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AA9605-62BA-2D84-623E-E699AB4B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8F0-A71B-6D44-A679-5CAB9C38F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360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BD2F3D-9548-31B7-763A-93D62166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151D3D-C9DF-53E3-5CCD-2F49A4E10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822661-3C4E-1F0F-910D-FF3F57FE3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18005-F687-D843-9BB8-E31AF9630CF9}" type="datetimeFigureOut">
              <a:rPr lang="es-MX" smtClean="0"/>
              <a:t>14/03/2024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6219E9-64D4-1AED-4FAE-D0A7B24DB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1452D4-8064-96D9-FC2A-B8D9EB40D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3F8F0-A71B-6D44-A679-5CAB9C38F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083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24097-antenna-hd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gsilh.com/image/31235.html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pixabay.com/es/grupo-juntos-trabajo-en-equipo-1824146/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lblogdelequipo15.blogspot.com/p/niveles-de-soporte_26.html" TargetMode="Externa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03F9B-49DA-BF24-16C1-AE3F0AEEA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1593" y="1905000"/>
            <a:ext cx="5474279" cy="2351881"/>
          </a:xfrm>
        </p:spPr>
        <p:txBody>
          <a:bodyPr>
            <a:normAutofit/>
          </a:bodyPr>
          <a:lstStyle/>
          <a:p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EFICIENCIA OPERATIVA DE SOPORTE EN SITIO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1743961B-F8E8-24A8-53ED-427AD9D6933D}"/>
              </a:ext>
            </a:extLst>
          </p:cNvPr>
          <p:cNvCxnSpPr/>
          <p:nvPr/>
        </p:nvCxnSpPr>
        <p:spPr>
          <a:xfrm>
            <a:off x="5431790" y="1749425"/>
            <a:ext cx="0" cy="29851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566A0DFB-BFA8-19C8-0606-D65F76374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940" y="1710662"/>
            <a:ext cx="3167850" cy="30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1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9A4A3-5C77-EE35-0AC5-6BBFA67E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¿Qué es I-WISP Manager?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AA78596-B5A1-91EA-7460-C5FB54BF4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8" y="0"/>
            <a:ext cx="481693" cy="6858000"/>
          </a:xfrm>
          <a:prstGeom prst="rect">
            <a:avLst/>
          </a:prstGeom>
        </p:spPr>
      </p:pic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F85F98AA-C1D2-AC79-8FCA-5185B9D57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41295" y="1347722"/>
            <a:ext cx="3913909" cy="2019438"/>
          </a:xfrm>
        </p:spPr>
      </p:pic>
      <p:sp>
        <p:nvSpPr>
          <p:cNvPr id="3" name="Nube 2">
            <a:extLst>
              <a:ext uri="{FF2B5EF4-FFF2-40B4-BE49-F238E27FC236}">
                <a16:creationId xmlns:a16="http://schemas.microsoft.com/office/drawing/2014/main" id="{653057E8-4716-2316-BF40-2912947CCB7F}"/>
              </a:ext>
            </a:extLst>
          </p:cNvPr>
          <p:cNvSpPr/>
          <p:nvPr/>
        </p:nvSpPr>
        <p:spPr>
          <a:xfrm>
            <a:off x="1550105" y="1994228"/>
            <a:ext cx="1773382" cy="1129146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INTERNET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FDC25F-B00E-28CC-5D95-B6C204166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50" y="4210622"/>
            <a:ext cx="3096491" cy="165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B45BBB8-FF01-3BCC-5B61-138BBF891D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55693" y="5580493"/>
            <a:ext cx="585602" cy="80599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005B853-51FB-A70E-1E18-F68E6EE1CB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H="1">
            <a:off x="8410746" y="6052010"/>
            <a:ext cx="805990" cy="80599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FFD3197-F60A-1D04-28D7-B475BB0AA5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H="1">
            <a:off x="8349798" y="5177498"/>
            <a:ext cx="805990" cy="80599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7EDB320-7F68-CF01-EFB8-A64E192DD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41616" r="10606" b="41919"/>
          <a:stretch/>
        </p:blipFill>
        <p:spPr bwMode="auto">
          <a:xfrm>
            <a:off x="4734163" y="3813386"/>
            <a:ext cx="2112589" cy="45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cono plano del router. Enrutador vector.: vector de stock (libre de  regalías) 1946796940 | Shutterstock">
            <a:extLst>
              <a:ext uri="{FF2B5EF4-FFF2-40B4-BE49-F238E27FC236}">
                <a16:creationId xmlns:a16="http://schemas.microsoft.com/office/drawing/2014/main" id="{646612DD-0D0C-E03A-3D0C-D11C87DCF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5" t="16377" b="21545"/>
          <a:stretch/>
        </p:blipFill>
        <p:spPr bwMode="auto">
          <a:xfrm>
            <a:off x="8410746" y="3368722"/>
            <a:ext cx="1041022" cy="77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cono plano del router. Enrutador vector.: vector de stock (libre de  regalías) 1946796940 | Shutterstock">
            <a:extLst>
              <a:ext uri="{FF2B5EF4-FFF2-40B4-BE49-F238E27FC236}">
                <a16:creationId xmlns:a16="http://schemas.microsoft.com/office/drawing/2014/main" id="{ECD1ABBC-83A4-376B-0625-9A200B9E6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5" t="16377" b="21545"/>
          <a:stretch/>
        </p:blipFill>
        <p:spPr bwMode="auto">
          <a:xfrm>
            <a:off x="8391262" y="4264108"/>
            <a:ext cx="1041022" cy="77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FD5641C1-2157-5014-3BFB-4E85CD078078}"/>
              </a:ext>
            </a:extLst>
          </p:cNvPr>
          <p:cNvCxnSpPr>
            <a:stCxn id="3" idx="0"/>
          </p:cNvCxnSpPr>
          <p:nvPr/>
        </p:nvCxnSpPr>
        <p:spPr>
          <a:xfrm>
            <a:off x="3322009" y="2558801"/>
            <a:ext cx="23929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BBD5B393-0433-23E5-6431-8D62DA559828}"/>
              </a:ext>
            </a:extLst>
          </p:cNvPr>
          <p:cNvCxnSpPr>
            <a:stCxn id="3" idx="1"/>
            <a:endCxn id="2050" idx="0"/>
          </p:cNvCxnSpPr>
          <p:nvPr/>
        </p:nvCxnSpPr>
        <p:spPr>
          <a:xfrm>
            <a:off x="2436796" y="3122172"/>
            <a:ext cx="16400" cy="10884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2C022D9-7D37-9537-9843-143E2C16C6AD}"/>
              </a:ext>
            </a:extLst>
          </p:cNvPr>
          <p:cNvCxnSpPr>
            <a:stCxn id="2050" idx="3"/>
            <a:endCxn id="2052" idx="1"/>
          </p:cNvCxnSpPr>
          <p:nvPr/>
        </p:nvCxnSpPr>
        <p:spPr>
          <a:xfrm flipV="1">
            <a:off x="4001441" y="4038747"/>
            <a:ext cx="732722" cy="9976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01602677-9F97-3C3B-B2DF-F8BAE1097D1A}"/>
              </a:ext>
            </a:extLst>
          </p:cNvPr>
          <p:cNvCxnSpPr>
            <a:stCxn id="2050" idx="3"/>
            <a:endCxn id="7" idx="1"/>
          </p:cNvCxnSpPr>
          <p:nvPr/>
        </p:nvCxnSpPr>
        <p:spPr>
          <a:xfrm>
            <a:off x="4001441" y="5036353"/>
            <a:ext cx="1254252" cy="9471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C9BC2AD4-6688-8AB2-BAE9-FD567452D175}"/>
              </a:ext>
            </a:extLst>
          </p:cNvPr>
          <p:cNvCxnSpPr>
            <a:stCxn id="2052" idx="3"/>
            <a:endCxn id="2054" idx="1"/>
          </p:cNvCxnSpPr>
          <p:nvPr/>
        </p:nvCxnSpPr>
        <p:spPr>
          <a:xfrm flipV="1">
            <a:off x="6846752" y="3757033"/>
            <a:ext cx="1563994" cy="2817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CB67A4C9-F62C-7769-407C-87E16DCF0EC7}"/>
              </a:ext>
            </a:extLst>
          </p:cNvPr>
          <p:cNvCxnSpPr>
            <a:stCxn id="2052" idx="3"/>
            <a:endCxn id="16" idx="1"/>
          </p:cNvCxnSpPr>
          <p:nvPr/>
        </p:nvCxnSpPr>
        <p:spPr>
          <a:xfrm>
            <a:off x="6846752" y="4038747"/>
            <a:ext cx="1544510" cy="6136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437EAC45-6FAB-744A-6CFE-1779EA50C6A0}"/>
              </a:ext>
            </a:extLst>
          </p:cNvPr>
          <p:cNvCxnSpPr>
            <a:stCxn id="7" idx="3"/>
            <a:endCxn id="15" idx="3"/>
          </p:cNvCxnSpPr>
          <p:nvPr/>
        </p:nvCxnSpPr>
        <p:spPr>
          <a:xfrm flipV="1">
            <a:off x="5841295" y="5580493"/>
            <a:ext cx="2508503" cy="4029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0BC3D1C6-DC4A-1B16-3EE5-29F74C852D4C}"/>
              </a:ext>
            </a:extLst>
          </p:cNvPr>
          <p:cNvCxnSpPr>
            <a:stCxn id="7" idx="3"/>
            <a:endCxn id="13" idx="3"/>
          </p:cNvCxnSpPr>
          <p:nvPr/>
        </p:nvCxnSpPr>
        <p:spPr>
          <a:xfrm>
            <a:off x="5841295" y="5983488"/>
            <a:ext cx="2569451" cy="4715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5CDAC765-2E7E-34A5-4D4E-C14416AC5509}"/>
              </a:ext>
            </a:extLst>
          </p:cNvPr>
          <p:cNvSpPr txBox="1"/>
          <p:nvPr/>
        </p:nvSpPr>
        <p:spPr>
          <a:xfrm>
            <a:off x="1925782" y="5521036"/>
            <a:ext cx="1006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Router</a:t>
            </a:r>
            <a:endParaRPr lang="es-MX" dirty="0"/>
          </a:p>
          <a:p>
            <a:r>
              <a:rPr lang="es-MX" dirty="0" err="1"/>
              <a:t>MikroTik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D46EF9E-4BB8-2092-D8A0-18DC6D2BEAA4}"/>
              </a:ext>
            </a:extLst>
          </p:cNvPr>
          <p:cNvSpPr txBox="1"/>
          <p:nvPr/>
        </p:nvSpPr>
        <p:spPr>
          <a:xfrm>
            <a:off x="5345249" y="4368302"/>
            <a:ext cx="530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OLT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F97D04C-CAAF-E931-E388-F4400E551521}"/>
              </a:ext>
            </a:extLst>
          </p:cNvPr>
          <p:cNvSpPr txBox="1"/>
          <p:nvPr/>
        </p:nvSpPr>
        <p:spPr>
          <a:xfrm>
            <a:off x="4919058" y="6488668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Célula /POP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8539D01-01F0-2031-BB42-4BC32453D48C}"/>
              </a:ext>
            </a:extLst>
          </p:cNvPr>
          <p:cNvSpPr txBox="1"/>
          <p:nvPr/>
        </p:nvSpPr>
        <p:spPr>
          <a:xfrm>
            <a:off x="9432284" y="4082180"/>
            <a:ext cx="112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ONT/ONU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AAF6BC4-4F80-D9DA-6C4F-D9F90D901012}"/>
              </a:ext>
            </a:extLst>
          </p:cNvPr>
          <p:cNvSpPr txBox="1"/>
          <p:nvPr/>
        </p:nvSpPr>
        <p:spPr>
          <a:xfrm>
            <a:off x="9422747" y="579750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CPE</a:t>
            </a:r>
          </a:p>
        </p:txBody>
      </p:sp>
    </p:spTree>
    <p:extLst>
      <p:ext uri="{BB962C8B-B14F-4D97-AF65-F5344CB8AC3E}">
        <p14:creationId xmlns:p14="http://schemas.microsoft.com/office/powerpoint/2010/main" val="55930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echa: cuádruple 21">
            <a:extLst>
              <a:ext uri="{FF2B5EF4-FFF2-40B4-BE49-F238E27FC236}">
                <a16:creationId xmlns:a16="http://schemas.microsoft.com/office/drawing/2014/main" id="{DB137E38-DD8E-6634-17A1-E583435ECE04}"/>
              </a:ext>
            </a:extLst>
          </p:cNvPr>
          <p:cNvSpPr/>
          <p:nvPr/>
        </p:nvSpPr>
        <p:spPr>
          <a:xfrm>
            <a:off x="3616036" y="2923309"/>
            <a:ext cx="4620491" cy="2197720"/>
          </a:xfrm>
          <a:prstGeom prst="quad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49A4A3-5C77-EE35-0AC5-6BBFA67E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Los 4 Pilares de I-WISP Manager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AA78596-B5A1-91EA-7460-C5FB54BF4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8" y="0"/>
            <a:ext cx="481693" cy="6858000"/>
          </a:xfrm>
          <a:prstGeom prst="rect">
            <a:avLst/>
          </a:prstGeom>
        </p:spPr>
      </p:pic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F85F98AA-C1D2-AC79-8FCA-5185B9D57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23195" y="5868988"/>
            <a:ext cx="1521130" cy="784849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33AC790-92B1-B010-117D-96D24A4BC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21382" y="3387199"/>
            <a:ext cx="2246490" cy="11279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C282D84-36FD-2F09-F2D9-D16F684B0C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982"/>
          <a:stretch/>
        </p:blipFill>
        <p:spPr>
          <a:xfrm>
            <a:off x="5083673" y="1411940"/>
            <a:ext cx="1640488" cy="147673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D9A92F8-E123-C2B7-30B2-2AE41A046F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8397" y="2956755"/>
            <a:ext cx="1461560" cy="188032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CE8B2C2-A940-B005-8906-0C860A7652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2381" y="2888673"/>
            <a:ext cx="1686353" cy="201648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F4F7200-C060-FF42-A367-71B7F919896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6" t="11299" r="-446" b="2578"/>
          <a:stretch/>
        </p:blipFill>
        <p:spPr>
          <a:xfrm>
            <a:off x="5149993" y="5184524"/>
            <a:ext cx="1552575" cy="1673476"/>
          </a:xfrm>
          <a:prstGeom prst="rect">
            <a:avLst/>
          </a:prstGeom>
        </p:spPr>
      </p:pic>
      <p:sp>
        <p:nvSpPr>
          <p:cNvPr id="18" name="Flecha: doblada 17">
            <a:extLst>
              <a:ext uri="{FF2B5EF4-FFF2-40B4-BE49-F238E27FC236}">
                <a16:creationId xmlns:a16="http://schemas.microsoft.com/office/drawing/2014/main" id="{439AFD49-2CEE-E439-42AC-47147F952BB7}"/>
              </a:ext>
            </a:extLst>
          </p:cNvPr>
          <p:cNvSpPr/>
          <p:nvPr/>
        </p:nvSpPr>
        <p:spPr>
          <a:xfrm>
            <a:off x="2611582" y="1620982"/>
            <a:ext cx="2209800" cy="121869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3" name="Flecha: doblada 22">
            <a:extLst>
              <a:ext uri="{FF2B5EF4-FFF2-40B4-BE49-F238E27FC236}">
                <a16:creationId xmlns:a16="http://schemas.microsoft.com/office/drawing/2014/main" id="{B684F690-609C-E0F2-6349-CEF91FD441C5}"/>
              </a:ext>
            </a:extLst>
          </p:cNvPr>
          <p:cNvSpPr/>
          <p:nvPr/>
        </p:nvSpPr>
        <p:spPr>
          <a:xfrm rot="5400000">
            <a:off x="7516870" y="1118527"/>
            <a:ext cx="1211036" cy="2472713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4" name="Flecha: doblada 23">
            <a:extLst>
              <a:ext uri="{FF2B5EF4-FFF2-40B4-BE49-F238E27FC236}">
                <a16:creationId xmlns:a16="http://schemas.microsoft.com/office/drawing/2014/main" id="{A1B11F0D-CCED-37E4-30BC-4AF92572C4E7}"/>
              </a:ext>
            </a:extLst>
          </p:cNvPr>
          <p:cNvSpPr/>
          <p:nvPr/>
        </p:nvSpPr>
        <p:spPr>
          <a:xfrm rot="10800000">
            <a:off x="6919377" y="5086393"/>
            <a:ext cx="2209800" cy="121869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6" name="Flecha: doblada 25">
            <a:extLst>
              <a:ext uri="{FF2B5EF4-FFF2-40B4-BE49-F238E27FC236}">
                <a16:creationId xmlns:a16="http://schemas.microsoft.com/office/drawing/2014/main" id="{6F1AFB86-D404-B4EC-4C71-A92EC06F1E65}"/>
              </a:ext>
            </a:extLst>
          </p:cNvPr>
          <p:cNvSpPr/>
          <p:nvPr/>
        </p:nvSpPr>
        <p:spPr>
          <a:xfrm rot="16200000">
            <a:off x="3110965" y="4269339"/>
            <a:ext cx="1211036" cy="2472713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7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9A4A3-5C77-EE35-0AC5-6BBFA67E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Funcionalidades de I-WISP Manager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AA78596-B5A1-91EA-7460-C5FB54BF4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8" y="0"/>
            <a:ext cx="481693" cy="6858000"/>
          </a:xfrm>
          <a:prstGeom prst="rect">
            <a:avLst/>
          </a:prstGeom>
        </p:spPr>
      </p:pic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F85F98AA-C1D2-AC79-8FCA-5185B9D57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23195" y="5868988"/>
            <a:ext cx="1521130" cy="784849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EDD28E2-DE47-62FC-D98B-B57FC2788D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08" t="-1363" r="67464" b="53474"/>
          <a:stretch/>
        </p:blipFill>
        <p:spPr>
          <a:xfrm>
            <a:off x="649141" y="2644452"/>
            <a:ext cx="1929645" cy="154680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51ECC3D-C667-18A2-20A3-0A5965D1D1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371" t="5437"/>
          <a:stretch/>
        </p:blipFill>
        <p:spPr>
          <a:xfrm>
            <a:off x="1538963" y="4714609"/>
            <a:ext cx="1608590" cy="154680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7BE8D9F-EECE-635F-178C-D29ABA2A1C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746" b="49080"/>
          <a:stretch/>
        </p:blipFill>
        <p:spPr>
          <a:xfrm>
            <a:off x="3105554" y="2501229"/>
            <a:ext cx="1549352" cy="16889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1E9E0CE-5C34-2603-6269-E138253D26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878" r="32946" b="55823"/>
          <a:stretch/>
        </p:blipFill>
        <p:spPr>
          <a:xfrm>
            <a:off x="9947565" y="2704384"/>
            <a:ext cx="1524000" cy="142694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905C0A2-7C36-17E2-60C7-50F547A7FC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873" t="49357"/>
          <a:stretch/>
        </p:blipFill>
        <p:spPr>
          <a:xfrm>
            <a:off x="8702065" y="4714607"/>
            <a:ext cx="1521130" cy="163574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70EB269-EF3A-C396-26C1-99489B65BE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38" t="47813" r="27591" b="1545"/>
          <a:stretch/>
        </p:blipFill>
        <p:spPr>
          <a:xfrm>
            <a:off x="6014279" y="4554277"/>
            <a:ext cx="2312303" cy="179607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21942D3-F61F-D9E8-38B5-3D643F7F64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0635"/>
          <a:stretch/>
        </p:blipFill>
        <p:spPr>
          <a:xfrm>
            <a:off x="3933033" y="4451862"/>
            <a:ext cx="1860707" cy="200090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DE9BE77-E571-77BF-3409-A65C57EFB2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371" t="7448" r="3623" b="11664"/>
          <a:stretch/>
        </p:blipFill>
        <p:spPr>
          <a:xfrm>
            <a:off x="5279988" y="2756298"/>
            <a:ext cx="1468582" cy="132310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347E903-A1EB-660B-7CB8-C3FB5CD1F1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012" t="61524"/>
          <a:stretch/>
        </p:blipFill>
        <p:spPr>
          <a:xfrm>
            <a:off x="7537096" y="2756298"/>
            <a:ext cx="1761624" cy="1276206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F07D32C7-AD2C-E8EB-F10E-08F6B4CD34BA}"/>
              </a:ext>
            </a:extLst>
          </p:cNvPr>
          <p:cNvSpPr txBox="1">
            <a:spLocks/>
          </p:cNvSpPr>
          <p:nvPr/>
        </p:nvSpPr>
        <p:spPr>
          <a:xfrm>
            <a:off x="1528972" y="1711011"/>
            <a:ext cx="2309353" cy="62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Gestión de Clientes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B803AD1E-08D2-3D78-EA58-E2F3CB7E61D8}"/>
              </a:ext>
            </a:extLst>
          </p:cNvPr>
          <p:cNvSpPr txBox="1">
            <a:spLocks/>
          </p:cNvSpPr>
          <p:nvPr/>
        </p:nvSpPr>
        <p:spPr>
          <a:xfrm>
            <a:off x="6388352" y="1760859"/>
            <a:ext cx="2550150" cy="62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Gestión de Conexiones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A0247683-8998-B2D9-1291-432329CB3111}"/>
              </a:ext>
            </a:extLst>
          </p:cNvPr>
          <p:cNvSpPr txBox="1">
            <a:spLocks/>
          </p:cNvSpPr>
          <p:nvPr/>
        </p:nvSpPr>
        <p:spPr>
          <a:xfrm>
            <a:off x="4521851" y="1746118"/>
            <a:ext cx="2309353" cy="62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Inventario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00C693B8-20FE-1434-8484-24BD40C8258D}"/>
              </a:ext>
            </a:extLst>
          </p:cNvPr>
          <p:cNvSpPr txBox="1">
            <a:spLocks/>
          </p:cNvSpPr>
          <p:nvPr/>
        </p:nvSpPr>
        <p:spPr>
          <a:xfrm>
            <a:off x="9641850" y="1786071"/>
            <a:ext cx="2550150" cy="62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Finanzas</a:t>
            </a:r>
          </a:p>
        </p:txBody>
      </p:sp>
    </p:spTree>
    <p:extLst>
      <p:ext uri="{BB962C8B-B14F-4D97-AF65-F5344CB8AC3E}">
        <p14:creationId xmlns:p14="http://schemas.microsoft.com/office/powerpoint/2010/main" val="1003076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9A4A3-5C77-EE35-0AC5-6BBFA67E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Licencias de I-WISP Manager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AA78596-B5A1-91EA-7460-C5FB54BF4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8" y="0"/>
            <a:ext cx="481693" cy="6858000"/>
          </a:xfrm>
          <a:prstGeom prst="rect">
            <a:avLst/>
          </a:prstGeom>
        </p:spPr>
      </p:pic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F85F98AA-C1D2-AC79-8FCA-5185B9D57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23195" y="5868988"/>
            <a:ext cx="1521130" cy="784849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0CE5F56-439E-F7E8-74A4-7E85887F35E2}"/>
              </a:ext>
            </a:extLst>
          </p:cNvPr>
          <p:cNvSpPr txBox="1"/>
          <p:nvPr/>
        </p:nvSpPr>
        <p:spPr>
          <a:xfrm>
            <a:off x="1558636" y="5798127"/>
            <a:ext cx="488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*Usuarios Limitados: Puntos de Venta y/o Técnico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34A7C0-96F9-7A68-8245-9028FD43A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55" y="1972971"/>
            <a:ext cx="2666859" cy="264290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3A7E6F-9AD9-FEE9-2CF9-8AC5E4E0E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6225" y="1937929"/>
            <a:ext cx="2557008" cy="26868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D93F5E-4295-7CE4-7252-799DC39B0E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4252" y="1972971"/>
            <a:ext cx="2705252" cy="26172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92D161D-6744-7113-C380-DC1CC66A92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7188" y="2036616"/>
            <a:ext cx="2807252" cy="245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6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9A4A3-5C77-EE35-0AC5-6BBFA67E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Nueva Solución I-WISP Manager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AA78596-B5A1-91EA-7460-C5FB54BF4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8" y="0"/>
            <a:ext cx="481693" cy="6858000"/>
          </a:xfrm>
          <a:prstGeom prst="rect">
            <a:avLst/>
          </a:prstGeom>
        </p:spPr>
      </p:pic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F85F98AA-C1D2-AC79-8FCA-5185B9D57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23195" y="5868988"/>
            <a:ext cx="1521130" cy="784849"/>
          </a:xfr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AA7712-1737-A9AE-41D4-95A38888EC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73" t="16262" r="17525" b="20000"/>
          <a:stretch/>
        </p:blipFill>
        <p:spPr>
          <a:xfrm>
            <a:off x="1281545" y="1510143"/>
            <a:ext cx="5078207" cy="353291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79D9F5F-1353-1DE8-5883-4F98643E6779}"/>
              </a:ext>
            </a:extLst>
          </p:cNvPr>
          <p:cNvSpPr txBox="1"/>
          <p:nvPr/>
        </p:nvSpPr>
        <p:spPr>
          <a:xfrm>
            <a:off x="6735783" y="1460098"/>
            <a:ext cx="493914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Gestión de Clientes.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Gestión de Células y conexiones.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Planes de Servicio.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Corte y Activación de Servicio.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Sistema de Tickets de servicio.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Agenda semanal.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Informes y Estadísticas.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Geolocalización.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Promociones y descuentos.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App para sus clientes.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App para Técnicos.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Implementación: Incluida.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Capacitación: 2 </a:t>
            </a:r>
            <a:r>
              <a:rPr lang="es-MX" dirty="0" err="1">
                <a:solidFill>
                  <a:schemeClr val="accent1">
                    <a:lumMod val="75000"/>
                  </a:schemeClr>
                </a:solidFill>
              </a:rPr>
              <a:t>hrs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Soporte Técnico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Actualizaciones: Incluidas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Contrato de Prestación de servicio y Acuerdo de nivel de servicio (SLA)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9D417C1-3F67-1728-5073-95FF57E39EB7}"/>
              </a:ext>
            </a:extLst>
          </p:cNvPr>
          <p:cNvSpPr txBox="1"/>
          <p:nvPr/>
        </p:nvSpPr>
        <p:spPr>
          <a:xfrm>
            <a:off x="2842656" y="5043054"/>
            <a:ext cx="38931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err="1">
                <a:solidFill>
                  <a:schemeClr val="accent6"/>
                </a:solidFill>
              </a:rPr>
              <a:t>N°</a:t>
            </a:r>
            <a:r>
              <a:rPr lang="es-MX" b="1" dirty="0">
                <a:solidFill>
                  <a:schemeClr val="accent6"/>
                </a:solidFill>
              </a:rPr>
              <a:t> de conexiones: Hasta 600.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accent6"/>
                </a:solidFill>
              </a:rPr>
              <a:t>Usuarios: 2 administrador  2 Limitados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accent6"/>
                </a:solidFill>
              </a:rPr>
              <a:t>OTL soportada: 1 Max.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accent6"/>
                </a:solidFill>
              </a:rPr>
              <a:t>Espacio DD: 1 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b="1" dirty="0">
              <a:solidFill>
                <a:schemeClr val="accent6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F6C7191-7E3B-DAE4-904D-EFEF4ECD0053}"/>
              </a:ext>
            </a:extLst>
          </p:cNvPr>
          <p:cNvSpPr txBox="1"/>
          <p:nvPr/>
        </p:nvSpPr>
        <p:spPr>
          <a:xfrm>
            <a:off x="1256187" y="5098718"/>
            <a:ext cx="15170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000" b="1" dirty="0">
                <a:solidFill>
                  <a:schemeClr val="accent1">
                    <a:lumMod val="75000"/>
                  </a:schemeClr>
                </a:solidFill>
              </a:rPr>
              <a:t>Plan Steel</a:t>
            </a:r>
          </a:p>
        </p:txBody>
      </p:sp>
    </p:spTree>
    <p:extLst>
      <p:ext uri="{BB962C8B-B14F-4D97-AF65-F5344CB8AC3E}">
        <p14:creationId xmlns:p14="http://schemas.microsoft.com/office/powerpoint/2010/main" val="190988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9A4A3-5C77-EE35-0AC5-6BBFA67E3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17527" cy="1325563"/>
          </a:xfrm>
        </p:spPr>
        <p:txBody>
          <a:bodyPr/>
          <a:lstStyle/>
          <a:p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¿Cómo mejorar la Eficiencia del Soporte en Sitio?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AA78596-B5A1-91EA-7460-C5FB54BF4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8" y="0"/>
            <a:ext cx="481693" cy="6858000"/>
          </a:xfrm>
          <a:prstGeom prst="rect">
            <a:avLst/>
          </a:prstGeom>
        </p:spPr>
      </p:pic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F85F98AA-C1D2-AC79-8FCA-5185B9D57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23195" y="5868988"/>
            <a:ext cx="1521130" cy="784849"/>
          </a:xfr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07D4884-558D-971E-B628-811724AC4EE7}"/>
              </a:ext>
            </a:extLst>
          </p:cNvPr>
          <p:cNvSpPr txBox="1">
            <a:spLocks/>
          </p:cNvSpPr>
          <p:nvPr/>
        </p:nvSpPr>
        <p:spPr>
          <a:xfrm>
            <a:off x="1814947" y="1782330"/>
            <a:ext cx="9829798" cy="4710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Agenda semanal</a:t>
            </a: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Rutas </a:t>
            </a: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Tickets de instalación o soporte</a:t>
            </a: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Reportes de instalaciones o soporte</a:t>
            </a: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Orientación de antenas</a:t>
            </a: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Medir productividad</a:t>
            </a: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Estadísticas</a:t>
            </a: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Bitácora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6B4C81A-CAE9-1B96-F1D7-91FEA9908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65691" y="1185941"/>
            <a:ext cx="5119255" cy="51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0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9E603-5B0B-1064-A873-B112005C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4680"/>
            <a:ext cx="10515600" cy="1927643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 la interfaz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3DEA3D-78FF-C837-90BA-5AA694D40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563" y="1927181"/>
            <a:ext cx="4391025" cy="226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49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9A4A3-5C77-EE35-0AC5-6BBFA67E3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17527" cy="1325563"/>
          </a:xfrm>
        </p:spPr>
        <p:txBody>
          <a:bodyPr/>
          <a:lstStyle/>
          <a:p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Acompáñanos en </a:t>
            </a:r>
            <a:r>
              <a:rPr lang="es-MX" b="1" dirty="0" err="1">
                <a:solidFill>
                  <a:schemeClr val="accent6">
                    <a:lumMod val="75000"/>
                  </a:schemeClr>
                </a:solidFill>
              </a:rPr>
              <a:t>Andinalink</a:t>
            </a:r>
            <a:endParaRPr lang="es-MX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AA78596-B5A1-91EA-7460-C5FB54BF4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8" y="0"/>
            <a:ext cx="481693" cy="6858000"/>
          </a:xfrm>
          <a:prstGeom prst="rect">
            <a:avLst/>
          </a:prstGeom>
        </p:spPr>
      </p:pic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F85F98AA-C1D2-AC79-8FCA-5185B9D57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23195" y="5868988"/>
            <a:ext cx="1521130" cy="784849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CB02262-1972-63AC-F6A5-939795EC84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03" t="19394" r="28653" b="5324"/>
          <a:stretch/>
        </p:blipFill>
        <p:spPr>
          <a:xfrm>
            <a:off x="1090054" y="1490998"/>
            <a:ext cx="4572001" cy="51628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6900500-EC11-E1CB-C8F0-51D0B4ECBB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39"/>
          <a:stretch/>
        </p:blipFill>
        <p:spPr>
          <a:xfrm>
            <a:off x="6474773" y="1925373"/>
            <a:ext cx="5463145" cy="3120615"/>
          </a:xfrm>
          <a:prstGeom prst="rect">
            <a:avLst/>
          </a:prstGeom>
        </p:spPr>
      </p:pic>
      <p:pic>
        <p:nvPicPr>
          <p:cNvPr id="1026" name="Picture 2" descr="Andina Link Expo | LinkedIn">
            <a:extLst>
              <a:ext uri="{FF2B5EF4-FFF2-40B4-BE49-F238E27FC236}">
                <a16:creationId xmlns:a16="http://schemas.microsoft.com/office/drawing/2014/main" id="{6ED28A09-50F4-E45D-2968-F61E1D17D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4"/>
          <a:stretch/>
        </p:blipFill>
        <p:spPr bwMode="auto">
          <a:xfrm>
            <a:off x="4765963" y="430142"/>
            <a:ext cx="5766955" cy="126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908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16093</TotalTime>
  <Words>199</Words>
  <Application>Microsoft Office PowerPoint</Application>
  <PresentationFormat>Panorámica</PresentationFormat>
  <Paragraphs>50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EFICIENCIA OPERATIVA DE SOPORTE EN SITIO</vt:lpstr>
      <vt:lpstr>¿Qué es I-WISP Manager?</vt:lpstr>
      <vt:lpstr>Los 4 Pilares de I-WISP Manager</vt:lpstr>
      <vt:lpstr>Funcionalidades de I-WISP Manager</vt:lpstr>
      <vt:lpstr>Licencias de I-WISP Manager</vt:lpstr>
      <vt:lpstr>Nueva Solución I-WISP Manager</vt:lpstr>
      <vt:lpstr>¿Cómo mejorar la Eficiencia del Soporte en Sitio?</vt:lpstr>
      <vt:lpstr>Conoce la interfaz</vt:lpstr>
      <vt:lpstr>Acompáñanos en Andinalink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velez</dc:creator>
  <cp:lastModifiedBy> </cp:lastModifiedBy>
  <cp:revision>7</cp:revision>
  <dcterms:created xsi:type="dcterms:W3CDTF">2024-01-19T22:22:07Z</dcterms:created>
  <dcterms:modified xsi:type="dcterms:W3CDTF">2024-03-14T19:17:10Z</dcterms:modified>
</cp:coreProperties>
</file>